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340" r:id="rId2"/>
    <p:sldId id="363" r:id="rId3"/>
    <p:sldId id="342" r:id="rId4"/>
    <p:sldId id="328" r:id="rId5"/>
    <p:sldId id="343" r:id="rId6"/>
    <p:sldId id="344" r:id="rId7"/>
    <p:sldId id="289" r:id="rId8"/>
    <p:sldId id="345" r:id="rId9"/>
    <p:sldId id="314" r:id="rId10"/>
    <p:sldId id="299" r:id="rId11"/>
    <p:sldId id="315" r:id="rId12"/>
    <p:sldId id="300" r:id="rId13"/>
    <p:sldId id="316" r:id="rId14"/>
    <p:sldId id="301" r:id="rId15"/>
    <p:sldId id="290" r:id="rId16"/>
    <p:sldId id="291" r:id="rId17"/>
    <p:sldId id="317" r:id="rId18"/>
    <p:sldId id="302" r:id="rId19"/>
    <p:sldId id="319" r:id="rId20"/>
    <p:sldId id="322" r:id="rId21"/>
    <p:sldId id="346" r:id="rId22"/>
    <p:sldId id="321" r:id="rId23"/>
    <p:sldId id="347" r:id="rId24"/>
    <p:sldId id="348" r:id="rId25"/>
    <p:sldId id="323" r:id="rId26"/>
    <p:sldId id="320" r:id="rId27"/>
    <p:sldId id="318" r:id="rId28"/>
    <p:sldId id="349" r:id="rId29"/>
    <p:sldId id="326" r:id="rId30"/>
    <p:sldId id="325" r:id="rId31"/>
    <p:sldId id="350" r:id="rId32"/>
    <p:sldId id="374" r:id="rId33"/>
    <p:sldId id="364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60">
          <p15:clr>
            <a:srgbClr val="A4A3A4"/>
          </p15:clr>
        </p15:guide>
        <p15:guide id="2" orient="horz" pos="288">
          <p15:clr>
            <a:srgbClr val="A4A3A4"/>
          </p15:clr>
        </p15:guide>
        <p15:guide id="3" pos="2880">
          <p15:clr>
            <a:srgbClr val="A4A3A4"/>
          </p15:clr>
        </p15:guide>
        <p15:guide id="4" pos="288">
          <p15:clr>
            <a:srgbClr val="A4A3A4"/>
          </p15:clr>
        </p15:guide>
        <p15:guide id="5" pos="5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24" autoAdjust="0"/>
    <p:restoredTop sz="94660"/>
  </p:normalViewPr>
  <p:slideViewPr>
    <p:cSldViewPr showGuides="1">
      <p:cViewPr varScale="1">
        <p:scale>
          <a:sx n="186" d="100"/>
          <a:sy n="186" d="100"/>
        </p:scale>
        <p:origin x="1720" y="192"/>
      </p:cViewPr>
      <p:guideLst>
        <p:guide orient="horz" pos="960"/>
        <p:guide orient="horz" pos="288"/>
        <p:guide pos="2880"/>
        <p:guide pos="288"/>
        <p:guide pos="57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 userDrawn="1"/>
        </p:nvSpPr>
        <p:spPr bwMode="auto">
          <a:xfrm>
            <a:off x="473075" y="3209925"/>
            <a:ext cx="4191000" cy="16621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>
            <a:spAutoFit/>
          </a:bodyPr>
          <a:lstStyle>
            <a:lvl1pPr algn="l" rtl="0" fontAlgn="base">
              <a:spcBef>
                <a:spcPct val="2000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en-US" dirty="0"/>
              <a:t>Lightning, Thunder, and Tornadoes</a:t>
            </a:r>
            <a:endParaRPr lang="en-IN" sz="3200" dirty="0"/>
          </a:p>
        </p:txBody>
      </p:sp>
      <p:sp>
        <p:nvSpPr>
          <p:cNvPr id="4" name="Text Box 6"/>
          <p:cNvSpPr txBox="1">
            <a:spLocks noChangeArrowheads="1"/>
          </p:cNvSpPr>
          <p:nvPr userDrawn="1"/>
        </p:nvSpPr>
        <p:spPr bwMode="auto">
          <a:xfrm>
            <a:off x="366713" y="52388"/>
            <a:ext cx="8001000" cy="51911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800" dirty="0">
                <a:solidFill>
                  <a:schemeClr val="bg1"/>
                </a:solidFill>
                <a:ea typeface="MS PGothic" pitchFamily="34" charset="-128"/>
                <a:cs typeface="Arial" charset="0"/>
              </a:rPr>
              <a:t>Module 11 – Part 1 </a:t>
            </a: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>
            <a:off x="465138" y="5283200"/>
            <a:ext cx="3908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IN" dirty="0" err="1"/>
              <a:t>Redina</a:t>
            </a:r>
            <a:r>
              <a:rPr lang="en-IN" dirty="0"/>
              <a:t> L. Herman </a:t>
            </a:r>
          </a:p>
          <a:p>
            <a:pPr eaLnBrk="1" hangingPunct="1">
              <a:defRPr/>
            </a:pPr>
            <a:r>
              <a:rPr lang="en-IN" dirty="0"/>
              <a:t>Western Illinois University </a:t>
            </a:r>
          </a:p>
        </p:txBody>
      </p:sp>
      <p:sp>
        <p:nvSpPr>
          <p:cNvPr id="6" name="Text Box 12"/>
          <p:cNvSpPr txBox="1">
            <a:spLocks noChangeArrowheads="1"/>
          </p:cNvSpPr>
          <p:nvPr userDrawn="1"/>
        </p:nvSpPr>
        <p:spPr bwMode="auto">
          <a:xfrm>
            <a:off x="469900" y="949325"/>
            <a:ext cx="3835400" cy="18923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Arial" pitchFamily="34" charset="0"/>
              <a:buNone/>
              <a:defRPr/>
            </a:pPr>
            <a:r>
              <a:rPr lang="en-IN" sz="3000" b="1" dirty="0">
                <a:latin typeface="Arial" charset="0"/>
                <a:cs typeface="Arial" charset="0"/>
              </a:rPr>
              <a:t>Understanding</a:t>
            </a:r>
            <a:br>
              <a:rPr lang="en-IN" sz="3000" b="1" dirty="0">
                <a:latin typeface="Arial" charset="0"/>
                <a:cs typeface="Arial" charset="0"/>
              </a:rPr>
            </a:br>
            <a:r>
              <a:rPr lang="en-IN" sz="3000" b="1" dirty="0">
                <a:latin typeface="Arial" charset="0"/>
                <a:cs typeface="Arial" charset="0"/>
              </a:rPr>
              <a:t>Weather and Climate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None/>
              <a:defRPr/>
            </a:pPr>
            <a:r>
              <a:rPr lang="en-US" sz="1800" dirty="0">
                <a:solidFill>
                  <a:srgbClr val="000000"/>
                </a:solidFill>
                <a:cs typeface="Arial" charset="0"/>
              </a:rPr>
              <a:t>Seventh Edition</a:t>
            </a:r>
          </a:p>
        </p:txBody>
      </p:sp>
      <p:pic>
        <p:nvPicPr>
          <p:cNvPr id="7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63" y="608013"/>
            <a:ext cx="4849812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904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0"/>
          </p:nvPr>
        </p:nvSpPr>
        <p:spPr>
          <a:xfrm>
            <a:off x="87313" y="6553200"/>
            <a:ext cx="5399087" cy="17938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© 20##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31767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276600"/>
            <a:ext cx="4038600" cy="28956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276600"/>
            <a:ext cx="4038600" cy="28956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839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377" y="1150039"/>
            <a:ext cx="8229600" cy="5106987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17252" y="8626"/>
            <a:ext cx="9144000" cy="579438"/>
          </a:xfrm>
        </p:spPr>
        <p:txBody>
          <a:bodyPr/>
          <a:lstStyle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066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262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17512"/>
            <a:ext cx="9144000" cy="649287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2377" y="1531039"/>
            <a:ext cx="8229600" cy="5106987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21030" y="8181"/>
            <a:ext cx="9070835" cy="1077218"/>
          </a:xfrm>
        </p:spPr>
        <p:txBody>
          <a:bodyPr/>
          <a:lstStyle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827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60375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3175" y="703263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2377" y="2149265"/>
            <a:ext cx="8229600" cy="5106987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8300" y="9537"/>
            <a:ext cx="9144000" cy="1295314"/>
          </a:xfrm>
        </p:spPr>
        <p:txBody>
          <a:bodyPr/>
          <a:lstStyle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92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6226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090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276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248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454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1141413"/>
            <a:ext cx="822960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Rectangle 15"/>
          <p:cNvSpPr txBox="1">
            <a:spLocks noChangeArrowheads="1"/>
          </p:cNvSpPr>
          <p:nvPr/>
        </p:nvSpPr>
        <p:spPr bwMode="gray">
          <a:xfrm>
            <a:off x="76200" y="6602413"/>
            <a:ext cx="5399088" cy="1793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© 2015 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19" r:id="rId6"/>
    <p:sldLayoutId id="2147483720" r:id="rId7"/>
    <p:sldLayoutId id="2147483721" r:id="rId8"/>
    <p:sldLayoutId id="2147483722" r:id="rId9"/>
    <p:sldLayoutId id="2147483729" r:id="rId10"/>
    <p:sldLayoutId id="2147483723" r:id="rId11"/>
  </p:sldLayoutIdLst>
  <p:hf sldNum="0" hd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gif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229600" cy="37274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Leaders, Strokes, and Flashes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The rapid and staggered advance of a shaft of negatively charged air is called a </a:t>
            </a:r>
            <a:r>
              <a:rPr lang="en-US" altLang="en-US" b="1" dirty="0">
                <a:ea typeface="+mn-ea"/>
                <a:cs typeface="+mn-cs"/>
              </a:rPr>
              <a:t>stepped leader</a:t>
            </a:r>
            <a:r>
              <a:rPr lang="en-US" altLang="en-US" dirty="0">
                <a:ea typeface="+mn-ea"/>
                <a:cs typeface="+mn-cs"/>
              </a:rPr>
              <a:t>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As the leader approaches the ground a spark is created. When the leader and the spark connect a flow of electrons illuminates the cloud by </a:t>
            </a:r>
            <a:r>
              <a:rPr lang="en-US" altLang="en-US" b="1" dirty="0">
                <a:ea typeface="+mn-ea"/>
                <a:cs typeface="+mn-cs"/>
              </a:rPr>
              <a:t>strokes</a:t>
            </a:r>
            <a:r>
              <a:rPr lang="en-US" altLang="en-US" dirty="0">
                <a:ea typeface="+mn-ea"/>
                <a:cs typeface="+mn-cs"/>
              </a:rPr>
              <a:t>, or </a:t>
            </a:r>
            <a:r>
              <a:rPr lang="en-US" altLang="en-US" b="1" dirty="0">
                <a:ea typeface="+mn-ea"/>
                <a:cs typeface="+mn-cs"/>
              </a:rPr>
              <a:t>return strokes</a:t>
            </a:r>
            <a:r>
              <a:rPr lang="en-US" altLang="en-US" dirty="0">
                <a:ea typeface="+mn-ea"/>
                <a:cs typeface="+mn-cs"/>
              </a:rPr>
              <a:t>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Not all of the first stroke neutralizes the negatively charged ions and results in another leader, the </a:t>
            </a:r>
            <a:r>
              <a:rPr lang="en-US" altLang="en-US" b="1" dirty="0">
                <a:ea typeface="+mn-ea"/>
                <a:cs typeface="+mn-cs"/>
              </a:rPr>
              <a:t>dart leader</a:t>
            </a:r>
            <a:r>
              <a:rPr lang="en-US" altLang="en-US" dirty="0">
                <a:ea typeface="+mn-ea"/>
                <a:cs typeface="+mn-cs"/>
              </a:rPr>
              <a:t>, in 1/10 of a second. 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The combination of strokes is called a lightning </a:t>
            </a:r>
            <a:r>
              <a:rPr lang="en-US" altLang="en-US" b="1" dirty="0">
                <a:ea typeface="+mn-ea"/>
                <a:cs typeface="+mn-cs"/>
              </a:rPr>
              <a:t>flash</a:t>
            </a:r>
            <a:r>
              <a:rPr lang="en-US" altLang="en-US" dirty="0">
                <a:ea typeface="+mn-ea"/>
                <a:cs typeface="+mn-cs"/>
              </a:rPr>
              <a:t>.</a:t>
            </a:r>
          </a:p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Processes of Lightning Formation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229600" cy="679450"/>
          </a:xfrm>
        </p:spPr>
        <p:txBody>
          <a:bodyPr/>
          <a:lstStyle/>
          <a:p>
            <a:pPr eaLnBrk="1" hangingPunct="1"/>
            <a:r>
              <a:rPr lang="en-US" altLang="en-US" dirty="0"/>
              <a:t>Leaders, Strokes, and Flashes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Processes of Lightning Formation</a:t>
            </a:r>
          </a:p>
        </p:txBody>
      </p:sp>
      <p:sp>
        <p:nvSpPr>
          <p:cNvPr id="8196" name="Rectangle 7"/>
          <p:cNvSpPr>
            <a:spLocks noChangeArrowheads="1"/>
          </p:cNvSpPr>
          <p:nvPr/>
        </p:nvSpPr>
        <p:spPr bwMode="auto">
          <a:xfrm>
            <a:off x="1524000" y="5562600"/>
            <a:ext cx="6553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None/>
              <a:defRPr/>
            </a:pPr>
            <a:r>
              <a:rPr lang="en-US" altLang="en-US" sz="2000" dirty="0">
                <a:latin typeface="+mn-lt"/>
                <a:cs typeface="+mn-cs"/>
              </a:rPr>
              <a:t>The </a:t>
            </a:r>
            <a:r>
              <a:rPr lang="en-US" altLang="en-US" sz="2000" b="1" dirty="0">
                <a:latin typeface="+mn-lt"/>
                <a:cs typeface="+mn-cs"/>
              </a:rPr>
              <a:t>flash</a:t>
            </a:r>
            <a:r>
              <a:rPr lang="en-US" altLang="en-US" sz="2000" dirty="0">
                <a:latin typeface="+mn-lt"/>
                <a:cs typeface="+mn-cs"/>
              </a:rPr>
              <a:t> refers to the entire process of transferring electrons from the cloud to the ground.</a:t>
            </a:r>
          </a:p>
        </p:txBody>
      </p:sp>
      <p:pic>
        <p:nvPicPr>
          <p:cNvPr id="1229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384425"/>
            <a:ext cx="3981450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660650"/>
            <a:ext cx="432911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A0C213-62B5-6A4B-9112-A3B811D2A627}"/>
              </a:ext>
            </a:extLst>
          </p:cNvPr>
          <p:cNvSpPr txBox="1"/>
          <p:nvPr/>
        </p:nvSpPr>
        <p:spPr>
          <a:xfrm>
            <a:off x="5181600" y="1981200"/>
            <a:ext cx="3288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stroke, much stronger</a:t>
            </a:r>
            <a:br>
              <a:rPr lang="en-US" dirty="0"/>
            </a:br>
            <a:r>
              <a:rPr lang="en-US" dirty="0"/>
              <a:t>than “usual” strokes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229600" cy="44894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Types of Lightning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b="1" dirty="0">
                <a:ea typeface="+mn-ea"/>
                <a:cs typeface="+mn-cs"/>
              </a:rPr>
              <a:t>Ball lightning </a:t>
            </a:r>
            <a:r>
              <a:rPr lang="en-US" altLang="en-US" dirty="0">
                <a:ea typeface="+mn-ea"/>
                <a:cs typeface="+mn-cs"/>
              </a:rPr>
              <a:t>is less common than strokes and leaders and refers to the type of lightning that appears as round glowing mass of electrified air.</a:t>
            </a:r>
          </a:p>
          <a:p>
            <a:pPr lvl="2" eaLnBrk="1" hangingPunct="1">
              <a:lnSpc>
                <a:spcPct val="90000"/>
              </a:lnSpc>
              <a:buFont typeface="Arial" charset="0"/>
              <a:buChar char="•"/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Small soil particulates bounce in the air as a result of chemical energy.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b="1" dirty="0">
                <a:ea typeface="+mn-ea"/>
                <a:cs typeface="+mn-cs"/>
              </a:rPr>
              <a:t>St. Elmo’s fire </a:t>
            </a:r>
            <a:r>
              <a:rPr lang="en-US" altLang="en-US" dirty="0">
                <a:ea typeface="+mn-ea"/>
                <a:cs typeface="+mn-cs"/>
              </a:rPr>
              <a:t>occurs when ionization in the air causes tall objects to glow as they emit sparks.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b="1" dirty="0">
                <a:ea typeface="+mn-ea"/>
                <a:cs typeface="+mn-cs"/>
              </a:rPr>
              <a:t>Sprites</a:t>
            </a:r>
            <a:r>
              <a:rPr lang="en-US" altLang="en-US" dirty="0">
                <a:ea typeface="+mn-ea"/>
                <a:cs typeface="+mn-cs"/>
              </a:rPr>
              <a:t> are very large electrical bursts that rise from cloud tops as lightning occurs below.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b="1" dirty="0">
                <a:ea typeface="+mn-ea"/>
                <a:cs typeface="+mn-cs"/>
              </a:rPr>
              <a:t>Blue jets </a:t>
            </a:r>
            <a:r>
              <a:rPr lang="en-US" altLang="en-US" dirty="0">
                <a:ea typeface="+mn-ea"/>
                <a:cs typeface="+mn-cs"/>
              </a:rPr>
              <a:t>are upward-moving electrical ejections from the tops of the most active regions of thunderstorms.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endParaRPr lang="en-US" altLang="en-US" dirty="0"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Processes of Lightning Formation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229600" cy="755650"/>
          </a:xfrm>
        </p:spPr>
        <p:txBody>
          <a:bodyPr/>
          <a:lstStyle/>
          <a:p>
            <a:pPr eaLnBrk="1" hangingPunct="1"/>
            <a:r>
              <a:rPr lang="en-US" altLang="en-US" dirty="0"/>
              <a:t>Types of Lightning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Processes of Lightning Formation</a:t>
            </a:r>
          </a:p>
        </p:txBody>
      </p:sp>
      <p:pic>
        <p:nvPicPr>
          <p:cNvPr id="1434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3273425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143000"/>
            <a:ext cx="36195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191000"/>
            <a:ext cx="3281363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962400"/>
            <a:ext cx="1905508" cy="272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515350" cy="37274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Thunder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Air expands explosively due to an increase in temperature during a lightning stroke and causes </a:t>
            </a:r>
            <a:r>
              <a:rPr lang="en-US" altLang="en-US" b="1" dirty="0">
                <a:ea typeface="+mn-ea"/>
                <a:cs typeface="+mn-cs"/>
              </a:rPr>
              <a:t>thunder</a:t>
            </a:r>
            <a:r>
              <a:rPr lang="en-US" altLang="en-US" dirty="0">
                <a:ea typeface="+mn-ea"/>
                <a:cs typeface="+mn-cs"/>
              </a:rPr>
              <a:t>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A lag in lightning strike and thunder occurs due to sound traveling slower than light. 3s = 1km; 5s = 1mile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Lightning that seems to occur without thunder is referred to as </a:t>
            </a:r>
            <a:r>
              <a:rPr lang="en-US" altLang="en-US" b="1" dirty="0">
                <a:ea typeface="+mn-ea"/>
                <a:cs typeface="+mn-cs"/>
              </a:rPr>
              <a:t>heat lightning</a:t>
            </a:r>
            <a:r>
              <a:rPr lang="en-US" altLang="en-US" dirty="0">
                <a:ea typeface="+mn-ea"/>
                <a:cs typeface="+mn-cs"/>
              </a:rPr>
              <a:t>, though this term is misleading – it’s just lightning that’s too far away that it can be heard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When thunder is farther away, the echoing of sound waves off of objects (like buildings and hills) causes thunder to sound rumbling.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endParaRPr lang="en-US" altLang="en-US" dirty="0"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Processes of Lightning Formation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229600" cy="34988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About 70 people each year are killed by lightning in the United States.</a:t>
            </a:r>
          </a:p>
          <a:p>
            <a:pPr eaLnBrk="1" hangingPunct="1">
              <a:defRPr/>
            </a:pPr>
            <a:r>
              <a:rPr lang="en-US" altLang="en-US" dirty="0"/>
              <a:t>Practice the following when lightning is present: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Always take cover in a building. 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Do not stand under a tree or other tall object that might serve as a lightning rod.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Avoid standing on rooftops, hills, or other high areas.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Do not watch lightning storms from a pool, lake, or hot tub.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Lightning Safety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FE5240-3ED9-3544-B85F-BC719F95D800}"/>
              </a:ext>
            </a:extLst>
          </p:cNvPr>
          <p:cNvSpPr txBox="1"/>
          <p:nvPr/>
        </p:nvSpPr>
        <p:spPr>
          <a:xfrm>
            <a:off x="2057400" y="533400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So, just use common sense.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530350"/>
            <a:ext cx="8229600" cy="42608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Air Mass Thunderstorms – the “good” guys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b="1" dirty="0">
                <a:ea typeface="+mn-ea"/>
                <a:cs typeface="+mn-cs"/>
              </a:rPr>
              <a:t>Air mass thunderstorms </a:t>
            </a:r>
            <a:r>
              <a:rPr lang="en-US" altLang="en-US" dirty="0">
                <a:ea typeface="+mn-ea"/>
                <a:cs typeface="+mn-cs"/>
              </a:rPr>
              <a:t>are relatively small, localized, short-lived thunderstorms that do not produce strong winds, large hail, or tornados.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They are the most common and least destructive thunderstorms.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Air mass thunderstorms consist of several updrafts, each following a sequence of stages:</a:t>
            </a:r>
          </a:p>
          <a:p>
            <a:pPr lvl="2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b="1" kern="1200" dirty="0">
                <a:ea typeface="+mn-ea"/>
                <a:cs typeface="Arial" panose="020B0604020202020204" pitchFamily="34" charset="0"/>
              </a:rPr>
              <a:t>Cumulus</a:t>
            </a:r>
            <a:r>
              <a:rPr lang="en-US" altLang="en-US" kern="1200" dirty="0">
                <a:ea typeface="+mn-ea"/>
                <a:cs typeface="Arial" panose="020B0604020202020204" pitchFamily="34" charset="0"/>
              </a:rPr>
              <a:t> stage: uplift begins and clouds form.</a:t>
            </a:r>
          </a:p>
          <a:p>
            <a:pPr lvl="2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b="1" kern="1200" dirty="0">
                <a:ea typeface="+mn-ea"/>
                <a:cs typeface="Arial" panose="020B0604020202020204" pitchFamily="34" charset="0"/>
              </a:rPr>
              <a:t>Mature</a:t>
            </a:r>
            <a:r>
              <a:rPr lang="en-US" altLang="en-US" kern="1200" dirty="0">
                <a:ea typeface="+mn-ea"/>
                <a:cs typeface="Arial" panose="020B0604020202020204" pitchFamily="34" charset="0"/>
              </a:rPr>
              <a:t> stage: precipitation begins to fall.</a:t>
            </a:r>
          </a:p>
          <a:p>
            <a:pPr lvl="2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b="1" kern="1200" dirty="0">
                <a:ea typeface="+mn-ea"/>
                <a:cs typeface="Arial" panose="020B0604020202020204" pitchFamily="34" charset="0"/>
              </a:rPr>
              <a:t>Dissipative</a:t>
            </a:r>
            <a:r>
              <a:rPr lang="en-US" altLang="en-US" kern="1200" dirty="0">
                <a:ea typeface="+mn-ea"/>
                <a:cs typeface="Arial" panose="020B0604020202020204" pitchFamily="34" charset="0"/>
              </a:rPr>
              <a:t> stage: precipitation diminishes and the sky begins to clear.</a:t>
            </a:r>
          </a:p>
          <a:p>
            <a:pPr lvl="2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altLang="en-US" kern="1200" dirty="0">
              <a:ea typeface="+mn-ea"/>
              <a:cs typeface="Arial" panose="020B0604020202020204" pitchFamily="34" charset="0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982662"/>
          </a:xfrm>
        </p:spPr>
        <p:txBody>
          <a:bodyPr/>
          <a:lstStyle/>
          <a:p>
            <a:pPr eaLnBrk="1" hangingPunct="1"/>
            <a:r>
              <a:rPr altLang="en-US"/>
              <a:t>Thunderstorms: Air Mass, Multicell, and Supercell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530350"/>
            <a:ext cx="8229600" cy="603250"/>
          </a:xfrm>
        </p:spPr>
        <p:txBody>
          <a:bodyPr/>
          <a:lstStyle/>
          <a:p>
            <a:pPr eaLnBrk="1" hangingPunct="1"/>
            <a:r>
              <a:rPr lang="en-US" altLang="en-US" dirty="0"/>
              <a:t>Air Mass Thunderstorms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Thunderstorms: Air Mass, Multicell, and Supercell</a:t>
            </a:r>
          </a:p>
        </p:txBody>
      </p:sp>
      <p:pic>
        <p:nvPicPr>
          <p:cNvPr id="1843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981200"/>
            <a:ext cx="6981825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CF587B-A9B8-934D-B3C9-6160770AC67F}"/>
              </a:ext>
            </a:extLst>
          </p:cNvPr>
          <p:cNvSpPr txBox="1"/>
          <p:nvPr/>
        </p:nvSpPr>
        <p:spPr>
          <a:xfrm>
            <a:off x="762000" y="4093845"/>
            <a:ext cx="2698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5-20 m/s updraft</a:t>
            </a:r>
          </a:p>
          <a:p>
            <a:r>
              <a:rPr lang="en-US" dirty="0"/>
              <a:t>T drops with SALR</a:t>
            </a:r>
          </a:p>
          <a:p>
            <a:r>
              <a:rPr lang="en-US" dirty="0"/>
              <a:t>Bergeron process</a:t>
            </a:r>
          </a:p>
          <a:p>
            <a:r>
              <a:rPr lang="en-US" dirty="0"/>
              <a:t>Precipitation starts to fall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D89B4-6633-804C-BDE9-9A9E472A0147}"/>
              </a:ext>
            </a:extLst>
          </p:cNvPr>
          <p:cNvSpPr txBox="1"/>
          <p:nvPr/>
        </p:nvSpPr>
        <p:spPr>
          <a:xfrm>
            <a:off x="3581400" y="4111801"/>
            <a:ext cx="27622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Rain or hail in area</a:t>
            </a:r>
            <a:br>
              <a:rPr lang="en-US" dirty="0"/>
            </a:br>
            <a:r>
              <a:rPr lang="en-US" dirty="0"/>
              <a:t>of heaviest precipitation</a:t>
            </a:r>
            <a:br>
              <a:rPr lang="en-US" dirty="0"/>
            </a:br>
            <a:r>
              <a:rPr lang="en-US" dirty="0"/>
              <a:t>exert drag -&gt; downdrafts</a:t>
            </a:r>
          </a:p>
          <a:p>
            <a:r>
              <a:rPr lang="en-US" dirty="0" err="1"/>
              <a:t>Precip</a:t>
            </a:r>
            <a:r>
              <a:rPr lang="en-US" dirty="0"/>
              <a:t>. partly evaporates</a:t>
            </a:r>
          </a:p>
          <a:p>
            <a:r>
              <a:rPr lang="en-US" dirty="0"/>
              <a:t>-&gt;cooling of air, T drops</a:t>
            </a:r>
          </a:p>
          <a:p>
            <a:r>
              <a:rPr lang="en-US" dirty="0"/>
              <a:t>by 10</a:t>
            </a:r>
            <a:r>
              <a:rPr lang="en-US" baseline="30000" dirty="0"/>
              <a:t>o</a:t>
            </a:r>
            <a:r>
              <a:rPr lang="en-US" dirty="0"/>
              <a:t>C at surface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EDEE0-A0E3-114D-9F4F-23EBA47966A3}"/>
              </a:ext>
            </a:extLst>
          </p:cNvPr>
          <p:cNvSpPr txBox="1"/>
          <p:nvPr/>
        </p:nvSpPr>
        <p:spPr>
          <a:xfrm>
            <a:off x="6371257" y="4163695"/>
            <a:ext cx="284565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all of the cloud</a:t>
            </a:r>
          </a:p>
          <a:p>
            <a:r>
              <a:rPr lang="en-US" dirty="0"/>
              <a:t>has heavy </a:t>
            </a:r>
            <a:r>
              <a:rPr lang="en-US" dirty="0" err="1"/>
              <a:t>precip</a:t>
            </a:r>
            <a:r>
              <a:rPr lang="en-US" dirty="0"/>
              <a:t>.</a:t>
            </a:r>
          </a:p>
          <a:p>
            <a:r>
              <a:rPr lang="en-US" dirty="0"/>
              <a:t>-&gt; downdrafts everywhere</a:t>
            </a:r>
          </a:p>
          <a:p>
            <a:r>
              <a:rPr lang="en-US" dirty="0"/>
              <a:t>-&gt; suppresses resupply</a:t>
            </a:r>
          </a:p>
          <a:p>
            <a:r>
              <a:rPr lang="en-US" dirty="0"/>
              <a:t>of water vapor from</a:t>
            </a:r>
            <a:br>
              <a:rPr lang="en-US" dirty="0"/>
            </a:br>
            <a:r>
              <a:rPr lang="en-US" dirty="0"/>
              <a:t>surface. Along with the</a:t>
            </a:r>
            <a:br>
              <a:rPr lang="en-US" dirty="0"/>
            </a:br>
            <a:r>
              <a:rPr lang="en-US" dirty="0"/>
              <a:t>colder surface T and the</a:t>
            </a:r>
            <a:br>
              <a:rPr lang="en-US" dirty="0"/>
            </a:br>
            <a:r>
              <a:rPr lang="en-US" dirty="0"/>
              <a:t>cloud itself evaporating</a:t>
            </a:r>
            <a:br>
              <a:rPr lang="en-US" dirty="0"/>
            </a:br>
            <a:r>
              <a:rPr lang="en-US" dirty="0"/>
              <a:t>the T-storm dissipates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530350"/>
            <a:ext cx="8685212" cy="40322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Multicell and Supercell Storms – the “bad guys”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Thunderstorms can develop into clusters known as </a:t>
            </a:r>
            <a:r>
              <a:rPr lang="en-US" altLang="en-US" b="1" dirty="0" err="1">
                <a:ea typeface="+mn-ea"/>
                <a:cs typeface="+mn-cs"/>
              </a:rPr>
              <a:t>multicell</a:t>
            </a:r>
            <a:r>
              <a:rPr lang="en-US" altLang="en-US" b="1" dirty="0">
                <a:ea typeface="+mn-ea"/>
                <a:cs typeface="+mn-cs"/>
              </a:rPr>
              <a:t> thunderstorms</a:t>
            </a:r>
            <a:r>
              <a:rPr lang="en-US" altLang="en-US" dirty="0">
                <a:ea typeface="+mn-ea"/>
                <a:cs typeface="+mn-cs"/>
              </a:rPr>
              <a:t>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Organized groups of thunderstorms are referred to as </a:t>
            </a:r>
            <a:r>
              <a:rPr lang="en-US" altLang="en-US" b="1" dirty="0" err="1">
                <a:ea typeface="+mn-ea"/>
                <a:cs typeface="+mn-cs"/>
              </a:rPr>
              <a:t>mesoscale</a:t>
            </a:r>
            <a:r>
              <a:rPr lang="en-US" altLang="en-US" b="1" dirty="0">
                <a:ea typeface="+mn-ea"/>
                <a:cs typeface="+mn-cs"/>
              </a:rPr>
              <a:t> convective systems </a:t>
            </a:r>
            <a:r>
              <a:rPr lang="en-US" altLang="en-US" dirty="0">
                <a:ea typeface="+mn-ea"/>
                <a:cs typeface="+mn-cs"/>
              </a:rPr>
              <a:t>(MCSs).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Two types of MCSs occur:</a:t>
            </a:r>
          </a:p>
          <a:p>
            <a:pPr lvl="2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b="1" kern="1200" dirty="0" err="1">
                <a:ea typeface="+mn-ea"/>
                <a:cs typeface="Arial" panose="020B0604020202020204" pitchFamily="34" charset="0"/>
              </a:rPr>
              <a:t>Mesoscale</a:t>
            </a:r>
            <a:r>
              <a:rPr lang="en-US" altLang="en-US" b="1" kern="1200" dirty="0">
                <a:ea typeface="+mn-ea"/>
                <a:cs typeface="Arial" panose="020B0604020202020204" pitchFamily="34" charset="0"/>
              </a:rPr>
              <a:t> convective complexes </a:t>
            </a:r>
            <a:r>
              <a:rPr lang="en-US" altLang="en-US" kern="1200" dirty="0">
                <a:ea typeface="+mn-ea"/>
                <a:cs typeface="Arial" panose="020B0604020202020204" pitchFamily="34" charset="0"/>
              </a:rPr>
              <a:t>(MCCs): circular clusters</a:t>
            </a:r>
          </a:p>
          <a:p>
            <a:pPr lvl="2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b="1" kern="1200" dirty="0">
                <a:ea typeface="+mn-ea"/>
                <a:cs typeface="Arial" panose="020B0604020202020204" pitchFamily="34" charset="0"/>
              </a:rPr>
              <a:t>Squall lines</a:t>
            </a:r>
            <a:r>
              <a:rPr lang="en-US" altLang="en-US" kern="1200" dirty="0">
                <a:ea typeface="+mn-ea"/>
                <a:cs typeface="Arial" panose="020B0604020202020204" pitchFamily="34" charset="0"/>
              </a:rPr>
              <a:t>: linear bands of thunderstorms. 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These storms cells (thunderstorm clusters) develop from a common origin or exist because </a:t>
            </a:r>
            <a:r>
              <a:rPr lang="en-US" altLang="en-US" b="1" dirty="0">
                <a:ea typeface="+mn-ea"/>
                <a:cs typeface="+mn-cs"/>
              </a:rPr>
              <a:t>some cells directly lead to the formation of others.</a:t>
            </a:r>
          </a:p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Thunderstorms: Air Mass, Multicell, and Supercell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63DC2D-FD19-4D4F-905E-8E2365A8CA09}"/>
              </a:ext>
            </a:extLst>
          </p:cNvPr>
          <p:cNvSpPr txBox="1"/>
          <p:nvPr/>
        </p:nvSpPr>
        <p:spPr>
          <a:xfrm>
            <a:off x="1063422" y="5867400"/>
            <a:ext cx="732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Severe T-storm: Winds exceed 58 mph, have large hailstones (0.75in)</a:t>
            </a:r>
            <a:br>
              <a:rPr lang="en-US" dirty="0">
                <a:solidFill>
                  <a:srgbClr val="0432FF"/>
                </a:solidFill>
              </a:rPr>
            </a:br>
            <a:r>
              <a:rPr lang="en-US" dirty="0">
                <a:solidFill>
                  <a:srgbClr val="0432FF"/>
                </a:solidFill>
              </a:rPr>
              <a:t>		or produce tornadoes.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530350"/>
            <a:ext cx="8609012" cy="21272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err="1"/>
              <a:t>Multicell</a:t>
            </a:r>
            <a:r>
              <a:rPr lang="en-US" altLang="en-US" dirty="0"/>
              <a:t> and </a:t>
            </a:r>
            <a:r>
              <a:rPr lang="en-US" altLang="en-US" dirty="0" err="1"/>
              <a:t>Supercell</a:t>
            </a:r>
            <a:r>
              <a:rPr lang="en-US" altLang="en-US" dirty="0"/>
              <a:t> Storms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MCCs are a circular cluster of thunderstorms. These clusters help to create more thunderstorms.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The downdraft spreads outward and converges with the warmer surrounding air to form an </a:t>
            </a:r>
            <a:r>
              <a:rPr lang="en-US" altLang="en-US" b="1" dirty="0">
                <a:ea typeface="+mn-ea"/>
                <a:cs typeface="+mn-cs"/>
              </a:rPr>
              <a:t>outflow boundary</a:t>
            </a:r>
            <a:r>
              <a:rPr lang="en-US" altLang="en-US" dirty="0">
                <a:ea typeface="+mn-ea"/>
                <a:cs typeface="+mn-cs"/>
              </a:rPr>
              <a:t>.</a:t>
            </a:r>
          </a:p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Thunderstorms: Air Mass, Multicell, and Supercell</a:t>
            </a:r>
          </a:p>
        </p:txBody>
      </p:sp>
      <p:pic>
        <p:nvPicPr>
          <p:cNvPr id="2048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3581400"/>
            <a:ext cx="365442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3" y="3471862"/>
            <a:ext cx="3182937" cy="300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Tornadoes</a:t>
            </a:r>
          </a:p>
        </p:txBody>
      </p:sp>
      <p:pic>
        <p:nvPicPr>
          <p:cNvPr id="16386" name="Picture 2" descr="https://www.weather.gov/images/ilx/Preparedness/During%20TOR.png">
            <a:extLst>
              <a:ext uri="{FF2B5EF4-FFF2-40B4-BE49-F238E27FC236}">
                <a16:creationId xmlns:a16="http://schemas.microsoft.com/office/drawing/2014/main" id="{D76575BC-AC49-DB49-B3CA-10257D25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026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Thunderstorms: Air Mass, Multicell, and Supercell</a:t>
            </a:r>
          </a:p>
        </p:txBody>
      </p:sp>
      <p:pic>
        <p:nvPicPr>
          <p:cNvPr id="2050" name="Picture 2" descr="https://www.e-education.psu.edu/files/meteo361/image/Section5/multicell1.PNG">
            <a:extLst>
              <a:ext uri="{FF2B5EF4-FFF2-40B4-BE49-F238E27FC236}">
                <a16:creationId xmlns:a16="http://schemas.microsoft.com/office/drawing/2014/main" id="{AC397331-54DD-A94B-8D31-8A345464A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9" y="1447800"/>
            <a:ext cx="4746967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70B3F9-55DE-CC46-A9B2-8FB522319681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29718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9C2E48-3485-EB40-BE00-1D5EDBF39F5E}"/>
              </a:ext>
            </a:extLst>
          </p:cNvPr>
          <p:cNvSpPr txBox="1"/>
          <p:nvPr/>
        </p:nvSpPr>
        <p:spPr>
          <a:xfrm>
            <a:off x="1676400" y="3715966"/>
            <a:ext cx="6462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Colder, dense air, pushes warmer &amp; moist &amp; lighter</a:t>
            </a:r>
            <a:br>
              <a:rPr lang="en-US" dirty="0"/>
            </a:br>
            <a:r>
              <a:rPr lang="en-US" dirty="0"/>
              <a:t>air upward, forced convection by cell 2 -&gt; new cell 3 develops</a:t>
            </a:r>
          </a:p>
        </p:txBody>
      </p:sp>
      <p:pic>
        <p:nvPicPr>
          <p:cNvPr id="2052" name="Picture 4" descr="Contact the instructor if you have difficulty viewing this image">
            <a:extLst>
              <a:ext uri="{FF2B5EF4-FFF2-40B4-BE49-F238E27FC236}">
                <a16:creationId xmlns:a16="http://schemas.microsoft.com/office/drawing/2014/main" id="{B7793104-AB87-7747-B1E6-B7750EE3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9" y="4317468"/>
            <a:ext cx="4825344" cy="174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ntact the instructor if you have difficulty viewing this image">
            <a:extLst>
              <a:ext uri="{FF2B5EF4-FFF2-40B4-BE49-F238E27FC236}">
                <a16:creationId xmlns:a16="http://schemas.microsoft.com/office/drawing/2014/main" id="{F6D30F18-CD74-3B48-A521-4A956DBD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5199536"/>
            <a:ext cx="3733800" cy="135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530350"/>
            <a:ext cx="8229600" cy="755650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Multicell</a:t>
            </a:r>
            <a:r>
              <a:rPr lang="en-US" altLang="en-US" dirty="0"/>
              <a:t> and </a:t>
            </a:r>
            <a:r>
              <a:rPr lang="en-US" altLang="en-US" dirty="0" err="1"/>
              <a:t>Supercell</a:t>
            </a:r>
            <a:r>
              <a:rPr lang="en-US" altLang="en-US" dirty="0"/>
              <a:t> Storms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Thunderstorms: Air Mass, Multicell, and Supercell</a:t>
            </a:r>
          </a:p>
        </p:txBody>
      </p:sp>
      <p:pic>
        <p:nvPicPr>
          <p:cNvPr id="2150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70113"/>
            <a:ext cx="7635875" cy="430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Up Arrow 1">
            <a:extLst>
              <a:ext uri="{FF2B5EF4-FFF2-40B4-BE49-F238E27FC236}">
                <a16:creationId xmlns:a16="http://schemas.microsoft.com/office/drawing/2014/main" id="{87DBEF29-4F19-BB49-A059-0DD60C52A17E}"/>
              </a:ext>
            </a:extLst>
          </p:cNvPr>
          <p:cNvSpPr/>
          <p:nvPr/>
        </p:nvSpPr>
        <p:spPr bwMode="auto">
          <a:xfrm>
            <a:off x="4648200" y="5715000"/>
            <a:ext cx="381000" cy="762000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5466E-DB20-6744-BBD1-8AAD286A3E12}"/>
              </a:ext>
            </a:extLst>
          </p:cNvPr>
          <p:cNvSpPr txBox="1"/>
          <p:nvPr/>
        </p:nvSpPr>
        <p:spPr>
          <a:xfrm>
            <a:off x="3842273" y="648866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Surface wind flow</a:t>
            </a:r>
          </a:p>
        </p:txBody>
      </p:sp>
    </p:spTree>
    <p:extLst>
      <p:ext uri="{BB962C8B-B14F-4D97-AF65-F5344CB8AC3E}">
        <p14:creationId xmlns:p14="http://schemas.microsoft.com/office/powerpoint/2010/main" val="2500915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530350"/>
            <a:ext cx="8609012" cy="41084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err="1"/>
              <a:t>Multicell</a:t>
            </a:r>
            <a:r>
              <a:rPr lang="en-US" altLang="en-US" dirty="0"/>
              <a:t> and </a:t>
            </a:r>
            <a:r>
              <a:rPr lang="en-US" altLang="en-US" dirty="0" err="1"/>
              <a:t>Supercell</a:t>
            </a:r>
            <a:r>
              <a:rPr lang="en-US" altLang="en-US" dirty="0"/>
              <a:t> Storms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b="1" dirty="0">
                <a:ea typeface="+mn-ea"/>
                <a:cs typeface="+mn-cs"/>
              </a:rPr>
              <a:t>Squall line </a:t>
            </a:r>
            <a:r>
              <a:rPr lang="en-US" altLang="en-US" dirty="0">
                <a:ea typeface="+mn-ea"/>
                <a:cs typeface="+mn-cs"/>
              </a:rPr>
              <a:t>thunderstorms are arranged in a linear band.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Precipitation exists in the central and western areas of the squall line.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They usually form in the </a:t>
            </a:r>
            <a:r>
              <a:rPr lang="en-US" altLang="en-US" b="1" dirty="0">
                <a:ea typeface="+mn-ea"/>
                <a:cs typeface="+mn-cs"/>
              </a:rPr>
              <a:t>warm section of a </a:t>
            </a:r>
            <a:r>
              <a:rPr lang="en-US" altLang="en-US" b="1" dirty="0" err="1">
                <a:ea typeface="+mn-ea"/>
                <a:cs typeface="+mn-cs"/>
              </a:rPr>
              <a:t>midlatitude</a:t>
            </a:r>
            <a:r>
              <a:rPr lang="en-US" altLang="en-US" b="1" dirty="0">
                <a:ea typeface="+mn-ea"/>
                <a:cs typeface="+mn-cs"/>
              </a:rPr>
              <a:t> cyclone.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Downdrafts reach the ground and surge forward as a wedge of cold, dense air known as a </a:t>
            </a:r>
            <a:r>
              <a:rPr lang="en-US" altLang="en-US" b="1" dirty="0">
                <a:ea typeface="+mn-ea"/>
                <a:cs typeface="+mn-cs"/>
              </a:rPr>
              <a:t>gust front</a:t>
            </a:r>
            <a:r>
              <a:rPr lang="en-US" altLang="en-US" dirty="0">
                <a:ea typeface="+mn-ea"/>
                <a:cs typeface="+mn-cs"/>
              </a:rPr>
              <a:t>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Warm air lifts ahead to form a </a:t>
            </a:r>
            <a:r>
              <a:rPr lang="en-US" altLang="en-US" b="1" dirty="0">
                <a:ea typeface="+mn-ea"/>
                <a:cs typeface="+mn-cs"/>
              </a:rPr>
              <a:t>shelf cloud</a:t>
            </a:r>
            <a:r>
              <a:rPr lang="en-US" altLang="en-US" dirty="0">
                <a:ea typeface="+mn-ea"/>
                <a:cs typeface="+mn-cs"/>
              </a:rPr>
              <a:t>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Beneath the gust front, along the leading edge, rotating air can produce a </a:t>
            </a:r>
            <a:r>
              <a:rPr lang="en-US" altLang="en-US" b="1" dirty="0">
                <a:ea typeface="+mn-ea"/>
                <a:cs typeface="+mn-cs"/>
              </a:rPr>
              <a:t>roll cloud</a:t>
            </a:r>
            <a:r>
              <a:rPr lang="en-US" altLang="en-US" dirty="0">
                <a:ea typeface="+mn-ea"/>
                <a:cs typeface="+mn-cs"/>
              </a:rPr>
              <a:t>.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Thunderstorms: Air Mass, Multicell, and Supercell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Thunderstorms: Air Mass, Multicell, and Supercell</a:t>
            </a:r>
          </a:p>
        </p:txBody>
      </p:sp>
      <p:pic>
        <p:nvPicPr>
          <p:cNvPr id="3074" name="Picture 2" descr="squall line thunderstorm cross section">
            <a:extLst>
              <a:ext uri="{FF2B5EF4-FFF2-40B4-BE49-F238E27FC236}">
                <a16:creationId xmlns:a16="http://schemas.microsoft.com/office/drawing/2014/main" id="{C5F03163-5558-BB48-A2A5-CCCF27426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319421"/>
            <a:ext cx="2514600" cy="226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eoas.ubc.ca/courses/atsc113/flying/met_concepts/04-met_concepts/04a-Tstorm_types/images-04a/squall-from-air.jpg">
            <a:extLst>
              <a:ext uri="{FF2B5EF4-FFF2-40B4-BE49-F238E27FC236}">
                <a16:creationId xmlns:a16="http://schemas.microsoft.com/office/drawing/2014/main" id="{80AEA56F-4F60-BD4D-B6BE-851CF6DDB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447800"/>
            <a:ext cx="2641600" cy="177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eoas.ubc.ca/courses/atsc113/flying/met_concepts/04-met_concepts/04a-Tstorm_types/images-04a/squall-line-satellite.jpg">
            <a:extLst>
              <a:ext uri="{FF2B5EF4-FFF2-40B4-BE49-F238E27FC236}">
                <a16:creationId xmlns:a16="http://schemas.microsoft.com/office/drawing/2014/main" id="{C51FB903-A907-B24D-A636-D9403629B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962400"/>
            <a:ext cx="2362200" cy="239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www.eoas.ubc.ca/courses/atsc113/flying/met_concepts/04-met_concepts/04a-Tstorm_types/images-04a/squallLineFlorida.gif">
            <a:extLst>
              <a:ext uri="{FF2B5EF4-FFF2-40B4-BE49-F238E27FC236}">
                <a16:creationId xmlns:a16="http://schemas.microsoft.com/office/drawing/2014/main" id="{B3C2F593-A983-2A4F-9C1F-61F3C982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97699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lated image">
            <a:extLst>
              <a:ext uri="{FF2B5EF4-FFF2-40B4-BE49-F238E27FC236}">
                <a16:creationId xmlns:a16="http://schemas.microsoft.com/office/drawing/2014/main" id="{799822E4-3755-BE48-9ACB-55463C4D1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06166"/>
            <a:ext cx="2667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884333-73F6-5A4A-AD21-E78B7248705E}"/>
              </a:ext>
            </a:extLst>
          </p:cNvPr>
          <p:cNvSpPr txBox="1"/>
          <p:nvPr/>
        </p:nvSpPr>
        <p:spPr>
          <a:xfrm>
            <a:off x="533400" y="457200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 shear important!!!!</a:t>
            </a:r>
          </a:p>
        </p:txBody>
      </p:sp>
    </p:spTree>
    <p:extLst>
      <p:ext uri="{BB962C8B-B14F-4D97-AF65-F5344CB8AC3E}">
        <p14:creationId xmlns:p14="http://schemas.microsoft.com/office/powerpoint/2010/main" val="2882923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Thunderstorms: Air Mass, Multicell, and Supercell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EC62B2-8A33-C64C-A27E-32988E8F3749}"/>
              </a:ext>
            </a:extLst>
          </p:cNvPr>
          <p:cNvCxnSpPr/>
          <p:nvPr/>
        </p:nvCxnSpPr>
        <p:spPr bwMode="auto">
          <a:xfrm>
            <a:off x="838200" y="1600200"/>
            <a:ext cx="12192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694ACC-5E2B-0440-8CA4-65B157FF85B5}"/>
              </a:ext>
            </a:extLst>
          </p:cNvPr>
          <p:cNvCxnSpPr/>
          <p:nvPr/>
        </p:nvCxnSpPr>
        <p:spPr bwMode="auto">
          <a:xfrm>
            <a:off x="838200" y="1981200"/>
            <a:ext cx="914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27CE6E-B7AD-E24C-B9D3-2B94904B6AB2}"/>
              </a:ext>
            </a:extLst>
          </p:cNvPr>
          <p:cNvCxnSpPr>
            <a:cxnSpLocks/>
          </p:cNvCxnSpPr>
          <p:nvPr/>
        </p:nvCxnSpPr>
        <p:spPr bwMode="auto">
          <a:xfrm>
            <a:off x="838200" y="2362200"/>
            <a:ext cx="4572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E3CF83-6EA2-BB4C-A93A-DDF1AD3BD107}"/>
              </a:ext>
            </a:extLst>
          </p:cNvPr>
          <p:cNvCxnSpPr/>
          <p:nvPr/>
        </p:nvCxnSpPr>
        <p:spPr bwMode="auto">
          <a:xfrm>
            <a:off x="838200" y="2743200"/>
            <a:ext cx="152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3CE17F-4E7A-D44F-AA02-30C64B8378A3}"/>
              </a:ext>
            </a:extLst>
          </p:cNvPr>
          <p:cNvCxnSpPr/>
          <p:nvPr/>
        </p:nvCxnSpPr>
        <p:spPr bwMode="auto">
          <a:xfrm>
            <a:off x="838200" y="1295400"/>
            <a:ext cx="1295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763FA1-3715-334E-B607-E61763EC0252}"/>
              </a:ext>
            </a:extLst>
          </p:cNvPr>
          <p:cNvSpPr txBox="1"/>
          <p:nvPr/>
        </p:nvSpPr>
        <p:spPr>
          <a:xfrm>
            <a:off x="1752600" y="2590800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 wind speed</a:t>
            </a:r>
            <a:br>
              <a:rPr lang="en-US" dirty="0"/>
            </a:br>
            <a:r>
              <a:rPr lang="en-US" dirty="0"/>
              <a:t>close to ground (friction)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19CDFB-7FF9-534B-ADDF-96125282B8A3}"/>
              </a:ext>
            </a:extLst>
          </p:cNvPr>
          <p:cNvSpPr txBox="1"/>
          <p:nvPr/>
        </p:nvSpPr>
        <p:spPr>
          <a:xfrm>
            <a:off x="2133600" y="1778820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Rapid increase of wind speed</a:t>
            </a:r>
            <a:br>
              <a:rPr lang="en-US" dirty="0"/>
            </a:br>
            <a:r>
              <a:rPr lang="en-US" dirty="0"/>
              <a:t>(less friction)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CCF26C-EB3C-7243-B4E7-6A904B718578}"/>
              </a:ext>
            </a:extLst>
          </p:cNvPr>
          <p:cNvSpPr txBox="1"/>
          <p:nvPr/>
        </p:nvSpPr>
        <p:spPr>
          <a:xfrm>
            <a:off x="2438400" y="1230868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more increase of wind speed once friction is gone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2DCAB5C-2FCB-044A-91B2-E6BF9C7333D2}"/>
              </a:ext>
            </a:extLst>
          </p:cNvPr>
          <p:cNvSpPr/>
          <p:nvPr/>
        </p:nvSpPr>
        <p:spPr bwMode="auto">
          <a:xfrm>
            <a:off x="5562600" y="1905000"/>
            <a:ext cx="457200" cy="12192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D0B6CD-9FEF-3549-A293-E9A81B04C083}"/>
              </a:ext>
            </a:extLst>
          </p:cNvPr>
          <p:cNvSpPr txBox="1"/>
          <p:nvPr/>
        </p:nvSpPr>
        <p:spPr>
          <a:xfrm>
            <a:off x="6170164" y="232993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 shear</a:t>
            </a:r>
          </a:p>
        </p:txBody>
      </p:sp>
      <p:pic>
        <p:nvPicPr>
          <p:cNvPr id="25" name="Picture 8" descr="C:\My Documents\MyFiles\wpd\prenhall\PPT-3e\FG09_06.JPG">
            <a:extLst>
              <a:ext uri="{FF2B5EF4-FFF2-40B4-BE49-F238E27FC236}">
                <a16:creationId xmlns:a16="http://schemas.microsoft.com/office/drawing/2014/main" id="{04990681-4B07-F64B-BE19-9CADCA07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81400"/>
            <a:ext cx="5081588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8971D6-9BFA-0343-8FDD-C05743AD03D7}"/>
              </a:ext>
            </a:extLst>
          </p:cNvPr>
          <p:cNvSpPr txBox="1"/>
          <p:nvPr/>
        </p:nvSpPr>
        <p:spPr>
          <a:xfrm>
            <a:off x="6075884" y="4737784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Cold front</a:t>
            </a:r>
          </a:p>
          <a:p>
            <a:r>
              <a:rPr lang="en-US" dirty="0"/>
              <a:t>concave</a:t>
            </a:r>
          </a:p>
        </p:txBody>
      </p:sp>
    </p:spTree>
    <p:extLst>
      <p:ext uri="{BB962C8B-B14F-4D97-AF65-F5344CB8AC3E}">
        <p14:creationId xmlns:p14="http://schemas.microsoft.com/office/powerpoint/2010/main" val="1463485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Thunderstorms: Air Mass, Multicell, and Supercell</a:t>
            </a:r>
          </a:p>
        </p:txBody>
      </p:sp>
      <p:pic>
        <p:nvPicPr>
          <p:cNvPr id="2355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4765635"/>
            <a:ext cx="3925887" cy="208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3978275" cy="221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235ED6-4849-5345-9ED6-5EB41BDCBF1C}"/>
              </a:ext>
            </a:extLst>
          </p:cNvPr>
          <p:cNvSpPr txBox="1"/>
          <p:nvPr/>
        </p:nvSpPr>
        <p:spPr>
          <a:xfrm>
            <a:off x="4800600" y="1447800"/>
            <a:ext cx="41216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wind speeds aloft push</a:t>
            </a:r>
            <a:br>
              <a:rPr lang="en-US" dirty="0"/>
            </a:br>
            <a:r>
              <a:rPr lang="en-US" dirty="0"/>
              <a:t>top of cloud into the direction of the</a:t>
            </a:r>
            <a:br>
              <a:rPr lang="en-US" dirty="0"/>
            </a:br>
            <a:r>
              <a:rPr lang="en-US" dirty="0"/>
              <a:t>storm movement</a:t>
            </a:r>
          </a:p>
          <a:p>
            <a:r>
              <a:rPr lang="en-US" dirty="0"/>
              <a:t>-&gt; causes updraft at leading edge</a:t>
            </a:r>
          </a:p>
          <a:p>
            <a:r>
              <a:rPr lang="en-US" dirty="0"/>
              <a:t>These are the parts in the warm, moist</a:t>
            </a:r>
            <a:br>
              <a:rPr lang="en-US" dirty="0"/>
            </a:br>
            <a:r>
              <a:rPr lang="en-US" dirty="0"/>
              <a:t>area: continuous re-supply of warm</a:t>
            </a:r>
            <a:br>
              <a:rPr lang="en-US" dirty="0"/>
            </a:br>
            <a:r>
              <a:rPr lang="en-US" dirty="0"/>
              <a:t>and moist air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B9C2D-2209-154D-93EC-DE99AE21D4DB}"/>
              </a:ext>
            </a:extLst>
          </p:cNvPr>
          <p:cNvSpPr txBox="1"/>
          <p:nvPr/>
        </p:nvSpPr>
        <p:spPr>
          <a:xfrm>
            <a:off x="457200" y="3685659"/>
            <a:ext cx="7314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Downdrafts at trailing edge. Gust front at ground toward leading edge.</a:t>
            </a:r>
          </a:p>
          <a:p>
            <a:r>
              <a:rPr lang="en-US" dirty="0"/>
              <a:t>-&gt; causes further uplift of warm and moist air</a:t>
            </a:r>
          </a:p>
          <a:p>
            <a:r>
              <a:rPr lang="en-US" dirty="0"/>
              <a:t>-&gt; self-sustained squall line t-storm (hours to days)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Thunderstorms: Air Mass, Multicell, and Supercell</a:t>
            </a:r>
          </a:p>
        </p:txBody>
      </p:sp>
      <p:pic>
        <p:nvPicPr>
          <p:cNvPr id="24580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6194"/>
            <a:ext cx="4816475" cy="317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2884488"/>
            <a:ext cx="3784600" cy="267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B2A892-41C5-1940-B753-71C954736CD7}"/>
              </a:ext>
            </a:extLst>
          </p:cNvPr>
          <p:cNvSpPr txBox="1"/>
          <p:nvPr/>
        </p:nvSpPr>
        <p:spPr>
          <a:xfrm>
            <a:off x="5867400" y="152400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Shelf cloud</a:t>
            </a:r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C096F749-C4FE-FA4B-86E7-82C38CD4E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36" y="4658063"/>
            <a:ext cx="3708400" cy="209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72758E-AE07-1649-BC49-AF92DE839CDB}"/>
              </a:ext>
            </a:extLst>
          </p:cNvPr>
          <p:cNvSpPr txBox="1"/>
          <p:nvPr/>
        </p:nvSpPr>
        <p:spPr>
          <a:xfrm>
            <a:off x="4009236" y="627141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Roll cloud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530350"/>
            <a:ext cx="8609012" cy="29654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err="1"/>
              <a:t>Multicell</a:t>
            </a:r>
            <a:r>
              <a:rPr lang="en-US" altLang="en-US" dirty="0"/>
              <a:t> and </a:t>
            </a:r>
            <a:r>
              <a:rPr lang="en-US" altLang="en-US" dirty="0" err="1"/>
              <a:t>Supercell</a:t>
            </a:r>
            <a:r>
              <a:rPr lang="en-US" altLang="en-US" dirty="0"/>
              <a:t> Storms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b="1" dirty="0" err="1">
                <a:ea typeface="+mn-ea"/>
                <a:cs typeface="+mn-cs"/>
              </a:rPr>
              <a:t>Supercells</a:t>
            </a:r>
            <a:r>
              <a:rPr lang="en-US" altLang="en-US" dirty="0">
                <a:ea typeface="+mn-ea"/>
                <a:cs typeface="+mn-cs"/>
              </a:rPr>
              <a:t> are more severe and intensely powerful storms that contain </a:t>
            </a:r>
            <a:r>
              <a:rPr lang="en-US" altLang="en-US" b="1" dirty="0">
                <a:ea typeface="+mn-ea"/>
                <a:cs typeface="+mn-cs"/>
              </a:rPr>
              <a:t>a single updraft zone</a:t>
            </a:r>
            <a:r>
              <a:rPr lang="en-US" altLang="en-US" dirty="0">
                <a:ea typeface="+mn-ea"/>
                <a:cs typeface="+mn-cs"/>
              </a:rPr>
              <a:t>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b="1" dirty="0">
                <a:ea typeface="+mn-ea"/>
                <a:cs typeface="+mn-cs"/>
              </a:rPr>
              <a:t>Severe thunderstorms </a:t>
            </a:r>
            <a:r>
              <a:rPr lang="en-US" altLang="en-US" dirty="0">
                <a:ea typeface="+mn-ea"/>
                <a:cs typeface="+mn-cs"/>
              </a:rPr>
              <a:t>have wind speeds that exceed 93km/</a:t>
            </a:r>
            <a:r>
              <a:rPr lang="en-US" altLang="en-US" dirty="0" err="1">
                <a:ea typeface="+mn-ea"/>
                <a:cs typeface="+mn-cs"/>
              </a:rPr>
              <a:t>hr</a:t>
            </a:r>
            <a:r>
              <a:rPr lang="en-US" altLang="en-US" dirty="0">
                <a:ea typeface="+mn-ea"/>
                <a:cs typeface="+mn-cs"/>
              </a:rPr>
              <a:t> (58mph), hailstones larger than 2.4cm (1in) in diameter, or spawn tornadoes.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Wind shear, high water vapor, uplift, and instability are critical conditions for severe storm development.</a:t>
            </a:r>
          </a:p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Thunderstorms: Air Mass, Multicell, and Supercell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4F79ED-3C63-734A-91EB-F999E795082B}"/>
              </a:ext>
            </a:extLst>
          </p:cNvPr>
          <p:cNvSpPr txBox="1"/>
          <p:nvPr/>
        </p:nvSpPr>
        <p:spPr>
          <a:xfrm>
            <a:off x="762000" y="5410200"/>
            <a:ext cx="5622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single, extremely powerful single cell thunderstorm.</a:t>
            </a:r>
          </a:p>
          <a:p>
            <a:r>
              <a:rPr lang="en-US" dirty="0">
                <a:solidFill>
                  <a:srgbClr val="FF0000"/>
                </a:solidFill>
              </a:rPr>
              <a:t>Complex array of up and downdraft relationship.</a:t>
            </a:r>
          </a:p>
          <a:p>
            <a:r>
              <a:rPr lang="en-US" dirty="0">
                <a:solidFill>
                  <a:srgbClr val="FF0000"/>
                </a:solidFill>
              </a:rPr>
              <a:t>Potential for tornados, supercell features are a “hook”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66BE2B9-4894-EF48-81D0-B555E6702E3D}"/>
              </a:ext>
            </a:extLst>
          </p:cNvPr>
          <p:cNvGrpSpPr/>
          <p:nvPr/>
        </p:nvGrpSpPr>
        <p:grpSpPr>
          <a:xfrm>
            <a:off x="1676400" y="-2362200"/>
            <a:ext cx="6019800" cy="8001000"/>
            <a:chOff x="2133600" y="1295400"/>
            <a:chExt cx="3276600" cy="4627562"/>
          </a:xfrm>
        </p:grpSpPr>
        <p:pic>
          <p:nvPicPr>
            <p:cNvPr id="7" name="Picture 1">
              <a:extLst>
                <a:ext uri="{FF2B5EF4-FFF2-40B4-BE49-F238E27FC236}">
                  <a16:creationId xmlns:a16="http://schemas.microsoft.com/office/drawing/2014/main" id="{ECCD766E-6DE5-214D-A59B-9B7BBAB7B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1447800"/>
              <a:ext cx="2889250" cy="4475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4CB5F2-E972-FC4D-BDFB-62A5D17619C0}"/>
                </a:ext>
              </a:extLst>
            </p:cNvPr>
            <p:cNvSpPr/>
            <p:nvPr/>
          </p:nvSpPr>
          <p:spPr bwMode="auto">
            <a:xfrm>
              <a:off x="2133600" y="1295400"/>
              <a:ext cx="3276600" cy="2514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Thunderstorms: Air Mass, Multicell, and Supercell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40B23-CCC0-2545-82CE-C7D1BD3B2D33}"/>
              </a:ext>
            </a:extLst>
          </p:cNvPr>
          <p:cNvSpPr txBox="1"/>
          <p:nvPr/>
        </p:nvSpPr>
        <p:spPr>
          <a:xfrm>
            <a:off x="685800" y="6172200"/>
            <a:ext cx="388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“Hook echo”: tornado possible/likely.</a:t>
            </a:r>
          </a:p>
        </p:txBody>
      </p:sp>
    </p:spTree>
    <p:extLst>
      <p:ext uri="{BB962C8B-B14F-4D97-AF65-F5344CB8AC3E}">
        <p14:creationId xmlns:p14="http://schemas.microsoft.com/office/powerpoint/2010/main" val="3633305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530350"/>
            <a:ext cx="8229600" cy="603250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Multicell</a:t>
            </a:r>
            <a:r>
              <a:rPr lang="en-US" altLang="en-US" dirty="0"/>
              <a:t> and </a:t>
            </a:r>
            <a:r>
              <a:rPr lang="en-US" altLang="en-US" dirty="0" err="1"/>
              <a:t>Supercell</a:t>
            </a:r>
            <a:r>
              <a:rPr lang="en-US" altLang="en-US" dirty="0"/>
              <a:t> Storms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Thunderstorms: Air Mass, Multicell, and Supercell</a:t>
            </a:r>
          </a:p>
        </p:txBody>
      </p:sp>
      <p:pic>
        <p:nvPicPr>
          <p:cNvPr id="2867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19200"/>
            <a:ext cx="3657600" cy="566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2BC49DC-CE72-6648-962E-03DCE5B6C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44750"/>
            <a:ext cx="4248150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229600" cy="39560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00B050"/>
                </a:solidFill>
              </a:rPr>
              <a:t>Lightning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solidFill>
                  <a:srgbClr val="00B050"/>
                </a:solidFill>
                <a:ea typeface="+mn-ea"/>
                <a:cs typeface="+mn-cs"/>
              </a:rPr>
              <a:t>Electric charge separation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solidFill>
                  <a:srgbClr val="00B050"/>
                </a:solidFill>
                <a:ea typeface="+mn-ea"/>
                <a:cs typeface="+mn-cs"/>
              </a:rPr>
              <a:t>Stroke development, types</a:t>
            </a:r>
          </a:p>
          <a:p>
            <a:pPr marL="347472" indent="-347472" eaLnBrk="1" hangingPunct="1">
              <a:lnSpc>
                <a:spcPct val="90000"/>
              </a:lnSpc>
              <a:spcBef>
                <a:spcPts val="1224"/>
              </a:spcBef>
              <a:defRPr/>
            </a:pPr>
            <a:r>
              <a:rPr lang="en-US" altLang="en-US" dirty="0">
                <a:solidFill>
                  <a:srgbClr val="00B050"/>
                </a:solidFill>
              </a:rPr>
              <a:t>Thunderstorms</a:t>
            </a:r>
          </a:p>
          <a:p>
            <a:pPr marL="747522" lvl="1" indent="-347472" eaLnBrk="1" hangingPunct="1">
              <a:lnSpc>
                <a:spcPct val="90000"/>
              </a:lnSpc>
              <a:defRPr/>
            </a:pPr>
            <a:r>
              <a:rPr lang="en-US" altLang="en-US" dirty="0">
                <a:solidFill>
                  <a:srgbClr val="00B050"/>
                </a:solidFill>
              </a:rPr>
              <a:t>Air mass and severe t-storms</a:t>
            </a:r>
          </a:p>
          <a:p>
            <a:pPr marL="347472" indent="-347472" eaLnBrk="1" hangingPunct="1">
              <a:lnSpc>
                <a:spcPct val="90000"/>
              </a:lnSpc>
              <a:spcBef>
                <a:spcPts val="1224"/>
              </a:spcBef>
              <a:defRPr/>
            </a:pPr>
            <a:r>
              <a:rPr lang="en-US" altLang="en-US" dirty="0">
                <a:solidFill>
                  <a:srgbClr val="0432FF"/>
                </a:solidFill>
              </a:rPr>
              <a:t>Tornados</a:t>
            </a:r>
          </a:p>
          <a:p>
            <a:pPr marL="747522" lvl="1" indent="-347472" eaLnBrk="1" hangingPunct="1">
              <a:lnSpc>
                <a:spcPct val="90000"/>
              </a:lnSpc>
              <a:defRPr/>
            </a:pPr>
            <a:r>
              <a:rPr lang="en-US" altLang="en-US" dirty="0">
                <a:solidFill>
                  <a:srgbClr val="0432FF"/>
                </a:solidFill>
              </a:rPr>
              <a:t>Fujita scale, geographic distribution</a:t>
            </a:r>
          </a:p>
          <a:p>
            <a:pPr marL="747522" lvl="1" indent="-347472" eaLnBrk="1" hangingPunct="1">
              <a:lnSpc>
                <a:spcPct val="90000"/>
              </a:lnSpc>
              <a:defRPr/>
            </a:pPr>
            <a:r>
              <a:rPr lang="en-US" altLang="en-US" dirty="0">
                <a:solidFill>
                  <a:srgbClr val="0432FF"/>
                </a:solidFill>
              </a:rPr>
              <a:t>Supercell storms, tornado genesis</a:t>
            </a:r>
          </a:p>
          <a:p>
            <a:pPr marL="340614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endParaRPr lang="en-US" altLang="en-US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  <a:endParaRPr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07A4D-DA08-2643-A314-F97659006611}"/>
              </a:ext>
            </a:extLst>
          </p:cNvPr>
          <p:cNvSpPr txBox="1"/>
          <p:nvPr/>
        </p:nvSpPr>
        <p:spPr>
          <a:xfrm>
            <a:off x="990600" y="5410200"/>
            <a:ext cx="178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Today</a:t>
            </a:r>
            <a:r>
              <a:rPr lang="en-US" dirty="0"/>
              <a:t>, </a:t>
            </a:r>
            <a:r>
              <a:rPr lang="en-US" dirty="0">
                <a:solidFill>
                  <a:srgbClr val="0432FF"/>
                </a:solidFill>
              </a:rPr>
              <a:t>Tuesday</a:t>
            </a:r>
          </a:p>
        </p:txBody>
      </p:sp>
    </p:spTree>
    <p:extLst>
      <p:ext uri="{BB962C8B-B14F-4D97-AF65-F5344CB8AC3E}">
        <p14:creationId xmlns:p14="http://schemas.microsoft.com/office/powerpoint/2010/main" val="1416827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530350"/>
            <a:ext cx="8229600" cy="603250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Multicell</a:t>
            </a:r>
            <a:r>
              <a:rPr lang="en-US" altLang="en-US" dirty="0"/>
              <a:t> and </a:t>
            </a:r>
            <a:r>
              <a:rPr lang="en-US" altLang="en-US" dirty="0" err="1"/>
              <a:t>Supercell</a:t>
            </a:r>
            <a:r>
              <a:rPr lang="en-US" altLang="en-US" dirty="0"/>
              <a:t> Storms</a:t>
            </a: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Thunderstorms: Air Mass, Multicell, and Supercell</a:t>
            </a:r>
          </a:p>
        </p:txBody>
      </p:sp>
      <p:pic>
        <p:nvPicPr>
          <p:cNvPr id="2765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41625"/>
            <a:ext cx="4248150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Image result for wall cloud">
            <a:extLst>
              <a:ext uri="{FF2B5EF4-FFF2-40B4-BE49-F238E27FC236}">
                <a16:creationId xmlns:a16="http://schemas.microsoft.com/office/drawing/2014/main" id="{A2AB1628-14C9-124D-A74E-8204F272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84" y="2840004"/>
            <a:ext cx="4216400" cy="26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7938"/>
            <a:ext cx="9070976" cy="1077912"/>
          </a:xfrm>
        </p:spPr>
        <p:txBody>
          <a:bodyPr/>
          <a:lstStyle/>
          <a:p>
            <a:pPr eaLnBrk="1" hangingPunct="1"/>
            <a:r>
              <a:rPr altLang="en-US"/>
              <a:t>Thunderstorms: Air Mass, Multicell, and Supercell</a:t>
            </a:r>
          </a:p>
        </p:txBody>
      </p:sp>
      <p:pic>
        <p:nvPicPr>
          <p:cNvPr id="8194" name="Picture 2" descr="Image of a huge rotating wall cloud over Wyoming. Image credit: Colt Forney">
            <a:extLst>
              <a:ext uri="{FF2B5EF4-FFF2-40B4-BE49-F238E27FC236}">
                <a16:creationId xmlns:a16="http://schemas.microsoft.com/office/drawing/2014/main" id="{DC49A58E-4089-E141-B2B3-C11005F0B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93956"/>
            <a:ext cx="8229600" cy="547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E70FCE-D1EE-8E46-8897-8E7B635505FA}"/>
              </a:ext>
            </a:extLst>
          </p:cNvPr>
          <p:cNvSpPr txBox="1"/>
          <p:nvPr/>
        </p:nvSpPr>
        <p:spPr>
          <a:xfrm>
            <a:off x="1371600" y="5257800"/>
            <a:ext cx="124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 cloud</a:t>
            </a:r>
          </a:p>
        </p:txBody>
      </p:sp>
    </p:spTree>
    <p:extLst>
      <p:ext uri="{BB962C8B-B14F-4D97-AF65-F5344CB8AC3E}">
        <p14:creationId xmlns:p14="http://schemas.microsoft.com/office/powerpoint/2010/main" val="2676721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9525" y="7938"/>
            <a:ext cx="9144000" cy="584775"/>
          </a:xfrm>
        </p:spPr>
        <p:txBody>
          <a:bodyPr/>
          <a:lstStyle/>
          <a:p>
            <a:pPr eaLnBrk="1" hangingPunct="1"/>
            <a:r>
              <a:rPr lang="en-US" altLang="en-US" dirty="0"/>
              <a:t>Attendance Quiz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0178E-735D-A847-8B5B-C4D7D3F7BA24}"/>
              </a:ext>
            </a:extLst>
          </p:cNvPr>
          <p:cNvSpPr txBox="1"/>
          <p:nvPr/>
        </p:nvSpPr>
        <p:spPr>
          <a:xfrm>
            <a:off x="1043510" y="2852920"/>
            <a:ext cx="63146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Please go to Canvas and do the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attendance quiz</a:t>
            </a:r>
            <a:r>
              <a:rPr lang="en-US" dirty="0">
                <a:latin typeface="+mn-lt"/>
              </a:rPr>
              <a:t>!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Needs to be completed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between 9 am and 5 pm on </a:t>
            </a:r>
            <a:r>
              <a:rPr lang="en-US">
                <a:solidFill>
                  <a:srgbClr val="FF0000"/>
                </a:solidFill>
                <a:latin typeface="+mn-lt"/>
              </a:rPr>
              <a:t>April 16</a:t>
            </a:r>
            <a:r>
              <a:rPr lang="en-US">
                <a:latin typeface="+mn-lt"/>
              </a:rPr>
              <a:t>.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Usual 3 min time limit.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solidFill>
                  <a:srgbClr val="FF0000"/>
                </a:solidFill>
                <a:latin typeface="+mn-lt"/>
              </a:rPr>
              <a:t>Password: </a:t>
            </a:r>
            <a:r>
              <a:rPr lang="en-US" dirty="0" err="1">
                <a:solidFill>
                  <a:srgbClr val="FF0000"/>
                </a:solidFill>
                <a:latin typeface="+mn-lt"/>
              </a:rPr>
              <a:t>tstorm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0985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591550" cy="39560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Lightning (the principles)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Electric charge separation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Stroke development, types</a:t>
            </a:r>
          </a:p>
          <a:p>
            <a:pPr marL="347472" indent="-347472" eaLnBrk="1" hangingPunct="1">
              <a:lnSpc>
                <a:spcPct val="90000"/>
              </a:lnSpc>
              <a:spcBef>
                <a:spcPts val="1224"/>
              </a:spcBef>
              <a:defRPr/>
            </a:pPr>
            <a:r>
              <a:rPr lang="en-US" altLang="en-US" dirty="0"/>
              <a:t>Thunderstorms</a:t>
            </a:r>
          </a:p>
          <a:p>
            <a:pPr marL="747522" lvl="1" indent="-347472" eaLnBrk="1" hangingPunct="1">
              <a:lnSpc>
                <a:spcPct val="90000"/>
              </a:lnSpc>
              <a:defRPr/>
            </a:pPr>
            <a:r>
              <a:rPr lang="en-US" altLang="en-US" dirty="0"/>
              <a:t>Air mass and severe t-storms, multicell, squall lines – pushed by cold fronts in self-sustained way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lang="en-US" altLang="en-US" dirty="0"/>
              <a:t>Summary and Outcomes</a:t>
            </a:r>
            <a:endParaRPr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8251B-7A55-AB42-B302-C76E853A8FB8}"/>
              </a:ext>
            </a:extLst>
          </p:cNvPr>
          <p:cNvSpPr txBox="1"/>
          <p:nvPr/>
        </p:nvSpPr>
        <p:spPr>
          <a:xfrm>
            <a:off x="400050" y="4953000"/>
            <a:ext cx="613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HW (on Module 10) posted. Next Tuesday: tornadoes</a:t>
            </a:r>
          </a:p>
        </p:txBody>
      </p:sp>
    </p:spTree>
    <p:extLst>
      <p:ext uri="{BB962C8B-B14F-4D97-AF65-F5344CB8AC3E}">
        <p14:creationId xmlns:p14="http://schemas.microsoft.com/office/powerpoint/2010/main" val="2106299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149350"/>
            <a:ext cx="8532812" cy="1060450"/>
          </a:xfrm>
        </p:spPr>
        <p:txBody>
          <a:bodyPr/>
          <a:lstStyle/>
          <a:p>
            <a:pPr eaLnBrk="1" hangingPunct="1"/>
            <a:r>
              <a:rPr lang="en-US" altLang="en-US" dirty="0"/>
              <a:t>Approximately 14.5 million thunderstorms occur each year across the globe.</a:t>
            </a: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Distribution of Thunderstorms</a:t>
            </a:r>
          </a:p>
        </p:txBody>
      </p:sp>
      <p:pic>
        <p:nvPicPr>
          <p:cNvPr id="3277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136775"/>
            <a:ext cx="4437063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495800"/>
            <a:ext cx="5495925" cy="20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4458B4-A90E-5C4E-96DA-D2737BB4FC3C}"/>
              </a:ext>
            </a:extLst>
          </p:cNvPr>
          <p:cNvSpPr txBox="1"/>
          <p:nvPr/>
        </p:nvSpPr>
        <p:spPr>
          <a:xfrm>
            <a:off x="80281" y="2514600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Colors show lightning</a:t>
            </a:r>
            <a:br>
              <a:rPr lang="en-US" dirty="0"/>
            </a:br>
            <a:r>
              <a:rPr lang="en-US" dirty="0"/>
              <a:t>flashes per square</a:t>
            </a:r>
            <a:br>
              <a:rPr lang="en-US" dirty="0"/>
            </a:br>
            <a:r>
              <a:rPr lang="en-US" dirty="0"/>
              <a:t>kilometer and year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229600" cy="39560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About 40,000 Thunderstorms Daily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Each produces lightning, about 20,000 Ampere per stroke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On AVERAGE 2,000 Ampere worldwide from</a:t>
            </a:r>
            <a:br>
              <a:rPr lang="en-US" altLang="en-US" dirty="0">
                <a:ea typeface="+mn-ea"/>
                <a:cs typeface="+mn-cs"/>
              </a:rPr>
            </a:br>
            <a:r>
              <a:rPr lang="en-US" altLang="en-US" dirty="0">
                <a:ea typeface="+mn-ea"/>
                <a:cs typeface="+mn-cs"/>
              </a:rPr>
              <a:t>Earth’s fair weather electric circuit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A few may produce tornadoes</a:t>
            </a:r>
          </a:p>
          <a:p>
            <a:pPr marL="347472" indent="-347472" eaLnBrk="1" hangingPunct="1">
              <a:lnSpc>
                <a:spcPct val="90000"/>
              </a:lnSpc>
              <a:spcBef>
                <a:spcPts val="1224"/>
              </a:spcBef>
              <a:defRPr/>
            </a:pPr>
            <a:r>
              <a:rPr lang="en-US" altLang="en-US" dirty="0"/>
              <a:t>Lightning types</a:t>
            </a:r>
            <a:endParaRPr lang="en-US" altLang="en-US" dirty="0">
              <a:ea typeface="+mn-ea"/>
              <a:cs typeface="+mn-cs"/>
            </a:endParaRP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b="1" dirty="0"/>
              <a:t>80% of lightning </a:t>
            </a:r>
            <a:r>
              <a:rPr lang="en-US" altLang="en-US" dirty="0"/>
              <a:t>occurs when clouds discharge electricity. This is referred to as </a:t>
            </a:r>
            <a:r>
              <a:rPr lang="en-US" altLang="en-US" b="1" dirty="0"/>
              <a:t>cloud-to-cloud lightning</a:t>
            </a:r>
            <a:r>
              <a:rPr lang="en-US" altLang="en-US" dirty="0"/>
              <a:t>, which occurs when voltage gradient overcomes the electrical resistance of the air.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/>
              <a:t>The flash of </a:t>
            </a:r>
            <a:r>
              <a:rPr lang="en-US" altLang="en-US" b="1" dirty="0"/>
              <a:t>cloud-to-cloud lightning </a:t>
            </a:r>
            <a:r>
              <a:rPr lang="en-US" altLang="en-US" dirty="0"/>
              <a:t>is often obscured by the cloud so it is commonly called </a:t>
            </a:r>
            <a:r>
              <a:rPr lang="en-US" altLang="en-US" b="1" dirty="0"/>
              <a:t>sheet lightning</a:t>
            </a:r>
            <a:r>
              <a:rPr lang="en-US" altLang="en-US" dirty="0"/>
              <a:t>.</a:t>
            </a:r>
            <a:endParaRPr lang="en-US" altLang="en-US" dirty="0">
              <a:ea typeface="+mn-ea"/>
              <a:cs typeface="+mn-cs"/>
            </a:endParaRP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b="1" dirty="0">
                <a:ea typeface="+mn-ea"/>
                <a:cs typeface="+mn-cs"/>
              </a:rPr>
              <a:t>20% of lightning </a:t>
            </a:r>
            <a:r>
              <a:rPr lang="en-US" altLang="en-US" dirty="0">
                <a:ea typeface="+mn-ea"/>
                <a:cs typeface="+mn-cs"/>
              </a:rPr>
              <a:t>occurs when electrical discharge travels between the base of the cloud and the surface. This is referred to as </a:t>
            </a:r>
            <a:r>
              <a:rPr lang="en-US" altLang="en-US" b="1" dirty="0">
                <a:ea typeface="+mn-ea"/>
                <a:cs typeface="+mn-cs"/>
              </a:rPr>
              <a:t>cloud-to-ground lightning</a:t>
            </a:r>
            <a:r>
              <a:rPr lang="en-US" altLang="en-US" dirty="0">
                <a:ea typeface="+mn-ea"/>
                <a:cs typeface="+mn-cs"/>
              </a:rPr>
              <a:t>.</a:t>
            </a:r>
          </a:p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and terms</a:t>
            </a:r>
            <a:endParaRPr altLang="en-US" dirty="0"/>
          </a:p>
        </p:txBody>
      </p:sp>
    </p:spTree>
    <p:extLst>
      <p:ext uri="{BB962C8B-B14F-4D97-AF65-F5344CB8AC3E}">
        <p14:creationId xmlns:p14="http://schemas.microsoft.com/office/powerpoint/2010/main" val="46218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Processes of Lightning Formation</a:t>
            </a:r>
          </a:p>
        </p:txBody>
      </p:sp>
      <p:pic>
        <p:nvPicPr>
          <p:cNvPr id="6" name="Picture 6" descr="Aguado_Figure_11_01">
            <a:extLst>
              <a:ext uri="{FF2B5EF4-FFF2-40B4-BE49-F238E27FC236}">
                <a16:creationId xmlns:a16="http://schemas.microsoft.com/office/drawing/2014/main" id="{0D9678C8-CFA9-D049-8308-B552C40CE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579563"/>
            <a:ext cx="6019800" cy="496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398408-F6AB-4B4D-8EA4-CDD891E2692F}"/>
              </a:ext>
            </a:extLst>
          </p:cNvPr>
          <p:cNvSpPr txBox="1"/>
          <p:nvPr/>
        </p:nvSpPr>
        <p:spPr>
          <a:xfrm>
            <a:off x="1818638" y="990600"/>
            <a:ext cx="575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Electric charge separation causes strong electric field.</a:t>
            </a:r>
          </a:p>
        </p:txBody>
      </p:sp>
    </p:spTree>
    <p:extLst>
      <p:ext uri="{BB962C8B-B14F-4D97-AF65-F5344CB8AC3E}">
        <p14:creationId xmlns:p14="http://schemas.microsoft.com/office/powerpoint/2010/main" val="324103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229600" cy="28130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Charge Separation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All lightning requires a separation of positive and negative charges into different regions of the cloud.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Typically, positive charges accumulate at the top of a cloud, and negative charges in the lower part of a cloud.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Ice crystals in clouds influence </a:t>
            </a:r>
            <a:r>
              <a:rPr lang="en-US" altLang="en-US" b="1" dirty="0">
                <a:ea typeface="+mn-ea"/>
                <a:cs typeface="+mn-cs"/>
              </a:rPr>
              <a:t>charge separation</a:t>
            </a:r>
            <a:r>
              <a:rPr lang="en-US" altLang="en-US" dirty="0">
                <a:ea typeface="+mn-ea"/>
                <a:cs typeface="+mn-cs"/>
              </a:rPr>
              <a:t>.</a:t>
            </a:r>
          </a:p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Processes of Lightning Formation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229600" cy="28130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Runaway Discharges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Lightning is different from a static electric spark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Instead, it is a consequence of electrons accelerated to high speeds 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Collisions cause an avalanche of ”runaway” electrons</a:t>
            </a:r>
          </a:p>
          <a:p>
            <a:pPr eaLnBrk="1" hangingPunct="1">
              <a:lnSpc>
                <a:spcPct val="90000"/>
              </a:lnSpc>
              <a:spcBef>
                <a:spcPts val="1224"/>
              </a:spcBef>
              <a:defRPr/>
            </a:pPr>
            <a:r>
              <a:rPr lang="en-US" altLang="en-US" dirty="0"/>
              <a:t>Runaway Breakdown</a:t>
            </a:r>
          </a:p>
          <a:p>
            <a:pPr marL="740664" lvl="1" indent="-283464" eaLnBrk="1" hangingPunct="1">
              <a:lnSpc>
                <a:spcPct val="90000"/>
              </a:lnSpc>
              <a:buFont typeface="Arial" panose="020B0604020202020204" pitchFamily="34" charset="0"/>
              <a:buChar char="–"/>
              <a:defRPr/>
            </a:pPr>
            <a:r>
              <a:rPr lang="en-US" altLang="en-US" dirty="0">
                <a:ea typeface="+mn-ea"/>
                <a:cs typeface="+mn-cs"/>
              </a:rPr>
              <a:t>Energy is released when electrons accumulate in a small volume</a:t>
            </a:r>
          </a:p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Processes of Lightning Formation</a:t>
            </a:r>
          </a:p>
        </p:txBody>
      </p:sp>
    </p:spTree>
    <p:extLst>
      <p:ext uri="{BB962C8B-B14F-4D97-AF65-F5344CB8AC3E}">
        <p14:creationId xmlns:p14="http://schemas.microsoft.com/office/powerpoint/2010/main" val="350675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229600" cy="755650"/>
          </a:xfrm>
        </p:spPr>
        <p:txBody>
          <a:bodyPr/>
          <a:lstStyle/>
          <a:p>
            <a:pPr eaLnBrk="1" hangingPunct="1"/>
            <a:r>
              <a:rPr lang="en-US" altLang="en-US" dirty="0"/>
              <a:t>Charge Separation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Processes of Lightning Formation</a:t>
            </a:r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88" y="1752600"/>
            <a:ext cx="4365625" cy="480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HA5Lect_template">
  <a:themeElements>
    <a:clrScheme name="HA5Lect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A5Lect_template">
      <a:majorFont>
        <a:latin typeface="Arial"/>
        <a:ea typeface=""/>
        <a:cs typeface="Arial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HA5Lec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9320</TotalTime>
  <Words>1603</Words>
  <Application>Microsoft Macintosh PowerPoint</Application>
  <PresentationFormat>On-screen Show (4:3)</PresentationFormat>
  <Paragraphs>169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ＭＳ Ｐゴシック</vt:lpstr>
      <vt:lpstr>ＭＳ Ｐゴシック</vt:lpstr>
      <vt:lpstr>Arial</vt:lpstr>
      <vt:lpstr>1_HA5Lect_template</vt:lpstr>
      <vt:lpstr>PowerPoint Presentation</vt:lpstr>
      <vt:lpstr>Tornadoes</vt:lpstr>
      <vt:lpstr>Objectives</vt:lpstr>
      <vt:lpstr>Distribution of Thunderstorms</vt:lpstr>
      <vt:lpstr>Introduction and terms</vt:lpstr>
      <vt:lpstr>Processes of Lightning Formation</vt:lpstr>
      <vt:lpstr>Processes of Lightning Formation</vt:lpstr>
      <vt:lpstr>Processes of Lightning Formation</vt:lpstr>
      <vt:lpstr>Processes of Lightning Formation</vt:lpstr>
      <vt:lpstr>Processes of Lightning Formation</vt:lpstr>
      <vt:lpstr>Processes of Lightning Formation</vt:lpstr>
      <vt:lpstr>Processes of Lightning Formation</vt:lpstr>
      <vt:lpstr>Processes of Lightning Formation</vt:lpstr>
      <vt:lpstr>Processes of Lightning Formation</vt:lpstr>
      <vt:lpstr>Lightning Safety</vt:lpstr>
      <vt:lpstr>Thunderstorms: Air Mass, Multicell, and Supercell</vt:lpstr>
      <vt:lpstr>Thunderstorms: Air Mass, Multicell, and Supercell</vt:lpstr>
      <vt:lpstr>Thunderstorms: Air Mass, Multicell, and Supercell</vt:lpstr>
      <vt:lpstr>Thunderstorms: Air Mass, Multicell, and Supercell</vt:lpstr>
      <vt:lpstr>Thunderstorms: Air Mass, Multicell, and Supercell</vt:lpstr>
      <vt:lpstr>Thunderstorms: Air Mass, Multicell, and Supercell</vt:lpstr>
      <vt:lpstr>Thunderstorms: Air Mass, Multicell, and Supercell</vt:lpstr>
      <vt:lpstr>Thunderstorms: Air Mass, Multicell, and Supercell</vt:lpstr>
      <vt:lpstr>Thunderstorms: Air Mass, Multicell, and Supercell</vt:lpstr>
      <vt:lpstr>Thunderstorms: Air Mass, Multicell, and Supercell</vt:lpstr>
      <vt:lpstr>Thunderstorms: Air Mass, Multicell, and Supercell</vt:lpstr>
      <vt:lpstr>Thunderstorms: Air Mass, Multicell, and Supercell</vt:lpstr>
      <vt:lpstr>Thunderstorms: Air Mass, Multicell, and Supercell</vt:lpstr>
      <vt:lpstr>Thunderstorms: Air Mass, Multicell, and Supercell</vt:lpstr>
      <vt:lpstr>Thunderstorms: Air Mass, Multicell, and Supercell</vt:lpstr>
      <vt:lpstr>Thunderstorms: Air Mass, Multicell, and Supercell</vt:lpstr>
      <vt:lpstr>Attendance Quiz</vt:lpstr>
      <vt:lpstr>Summary and Outcomes</vt:lpstr>
    </vt:vector>
  </TitlesOfParts>
  <Company>Pearson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>uhalese</dc:creator>
  <cp:lastModifiedBy>Jens Oberheide</cp:lastModifiedBy>
  <cp:revision>195</cp:revision>
  <dcterms:created xsi:type="dcterms:W3CDTF">2011-12-12T15:41:04Z</dcterms:created>
  <dcterms:modified xsi:type="dcterms:W3CDTF">2020-04-15T15:20:59Z</dcterms:modified>
</cp:coreProperties>
</file>